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3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73" r:id="rId5"/>
    <p:sldId id="259" r:id="rId6"/>
    <p:sldId id="260" r:id="rId7"/>
    <p:sldId id="278" r:id="rId8"/>
    <p:sldId id="279" r:id="rId9"/>
    <p:sldId id="280" r:id="rId10"/>
    <p:sldId id="261" r:id="rId11"/>
    <p:sldId id="275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9929813" cy="6789738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77164" autoAdjust="0"/>
  </p:normalViewPr>
  <p:slideViewPr>
    <p:cSldViewPr>
      <p:cViewPr varScale="1">
        <p:scale>
          <a:sx n="89" d="100"/>
          <a:sy n="89" d="100"/>
        </p:scale>
        <p:origin x="2244" y="7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06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06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F9FDC55-A7C9-4E7A-9310-998DE72CEF05}" type="datetimeFigureOut">
              <a:rPr lang="he-IL" smtClean="0"/>
              <a:t>כ"א/תמוז/תשע"ח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49073"/>
            <a:ext cx="4302919" cy="340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4596" y="6449073"/>
            <a:ext cx="4302919" cy="3406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8B2EB1C-7C9A-4E69-80CC-262CDEB12C2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2406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626894" y="0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299" y="0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FFD10BD-9AF9-4558-8EAA-26AD658A9F09}" type="datetimeFigureOut">
              <a:rPr lang="he-IL" smtClean="0"/>
              <a:t>כ"א/תמוז/תשע"ח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982" y="3225126"/>
            <a:ext cx="7943850" cy="3055382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626894" y="6449073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299" y="6449073"/>
            <a:ext cx="4302919" cy="3394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1A14FCC-0AAD-4A3B-A4EB-D0E8C92355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614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9290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321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94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90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642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890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14FCC-0AAD-4A3B-A4EB-D0E8C923559D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524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1ED0-EA59-4E7C-8CA6-BEF0BD746C1F}" type="datetime8">
              <a:rPr lang="he-IL" smtClean="0"/>
              <a:t>04 יולי 18</a:t>
            </a:fld>
            <a:endParaRPr lang="he-IL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A5661-8C28-4032-93D4-1B9FED6B721D}" type="datetime8">
              <a:rPr lang="he-IL" smtClean="0"/>
              <a:t>04 יולי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D8744-1394-4AF5-98F1-1E633DD230DA}" type="datetime8">
              <a:rPr lang="he-IL" smtClean="0"/>
              <a:t>04 יולי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4DCE-BB77-442F-AF12-CA92B09D9852}" type="datetime8">
              <a:rPr lang="he-IL" smtClean="0"/>
              <a:t>04 יולי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9D6E-85E1-47E0-8938-243CACDFFC07}" type="datetime8">
              <a:rPr lang="he-IL" smtClean="0"/>
              <a:t>04 יולי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C15F-7F9B-434E-9EE9-B124E7E7C12F}" type="datetime8">
              <a:rPr lang="he-IL" smtClean="0"/>
              <a:t>04 יולי 18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C1F39-6F56-4501-9409-61C33289D12F}" type="datetime8">
              <a:rPr lang="he-IL" smtClean="0"/>
              <a:t>04 יולי 18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405C-8829-4284-940F-AF32BC9D3A5B}" type="datetime8">
              <a:rPr lang="he-IL" smtClean="0"/>
              <a:t>04 יולי 18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CFE4-F0A8-4297-9587-09678CB1892C}" type="datetime8">
              <a:rPr lang="he-IL" smtClean="0"/>
              <a:t>04 יולי 18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B037-A408-44A6-A7AE-C47B403F1837}" type="datetime8">
              <a:rPr lang="he-IL" smtClean="0"/>
              <a:t>04 יולי 18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15AF-D3F5-422D-AA39-CAA5241010B7}" type="datetime8">
              <a:rPr lang="he-IL" smtClean="0"/>
              <a:t>04 יולי 18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9CDA9F8-9B6A-4B6E-9473-D41AEF0209F7}" type="datetime8">
              <a:rPr lang="he-IL" smtClean="0"/>
              <a:t>04 יולי 18</a:t>
            </a:fld>
            <a:endParaRPr lang="he-IL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3BDA89-063A-47DA-A387-28092DB9CA16}" type="slidenum">
              <a:rPr lang="he-IL" smtClean="0"/>
              <a:t>‹#›</a:t>
            </a:fld>
            <a:endParaRPr lang="he-IL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1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r" rtl="1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r" rtl="1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r" rtl="1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r" rtl="1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r" rtl="1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r" rtl="1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r" rtl="1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r" rtl="1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445" y="1556792"/>
            <a:ext cx="8041045" cy="15084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Lie Detection using Convolutional Neural Network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536" y="3645024"/>
            <a:ext cx="1609251" cy="1752600"/>
          </a:xfrm>
        </p:spPr>
        <p:txBody>
          <a:bodyPr/>
          <a:lstStyle/>
          <a:p>
            <a:pPr algn="l" rtl="0"/>
            <a:r>
              <a:rPr lang="en-US" dirty="0"/>
              <a:t>Students:</a:t>
            </a:r>
            <a:endParaRPr lang="he-IL" dirty="0"/>
          </a:p>
        </p:txBody>
      </p:sp>
      <p:pic>
        <p:nvPicPr>
          <p:cNvPr id="1026" name="Picture 2" descr="C:\mine\study\פרוקיט גמר שלב א\New folder\1323853968v68D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7560" y="1095028"/>
            <a:ext cx="23042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SE Dept.</a:t>
            </a:r>
            <a:endParaRPr lang="he-IL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411760" y="3727702"/>
            <a:ext cx="3744416" cy="936104"/>
          </a:xfrm>
          <a:prstGeom prst="rect">
            <a:avLst/>
          </a:prstGeom>
        </p:spPr>
        <p:txBody>
          <a:bodyPr vert="horz" lIns="0" rIns="18288">
            <a:normAutofit lnSpcReduction="100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Vladimir </a:t>
            </a:r>
            <a:r>
              <a:rPr lang="en-US" dirty="0" err="1"/>
              <a:t>Balagula</a:t>
            </a:r>
            <a:endParaRPr lang="en-US" dirty="0"/>
          </a:p>
          <a:p>
            <a:pPr algn="l" rtl="0"/>
            <a:r>
              <a:rPr lang="en-US" dirty="0"/>
              <a:t>Elias </a:t>
            </a:r>
            <a:r>
              <a:rPr lang="en-US" dirty="0" err="1"/>
              <a:t>Nijim</a:t>
            </a:r>
            <a:endParaRPr lang="he-IL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0643" y="4658282"/>
            <a:ext cx="1619608" cy="588180"/>
          </a:xfrm>
          <a:prstGeom prst="rect">
            <a:avLst/>
          </a:prstGeom>
        </p:spPr>
        <p:txBody>
          <a:bodyPr vert="horz" lIns="0" rIns="18288">
            <a:normAutofit fontScale="925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Supervisor:</a:t>
            </a:r>
            <a:endParaRPr lang="he-IL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411760" y="4684161"/>
            <a:ext cx="2790056" cy="473040"/>
          </a:xfrm>
          <a:prstGeom prst="rect">
            <a:avLst/>
          </a:prstGeom>
        </p:spPr>
        <p:txBody>
          <a:bodyPr vert="horz" lIns="0" rIns="18288">
            <a:normAutofit fontScale="92500"/>
          </a:bodyPr>
          <a:lstStyle>
            <a:lvl1pPr marL="0" marR="45720" indent="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1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Prof. </a:t>
            </a:r>
            <a:r>
              <a:rPr lang="en-US" dirty="0" err="1"/>
              <a:t>Zeev</a:t>
            </a:r>
            <a:r>
              <a:rPr lang="en-US" dirty="0"/>
              <a:t> </a:t>
            </a:r>
            <a:r>
              <a:rPr lang="en-US" dirty="0" err="1"/>
              <a:t>Volkovich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43975" y="5589240"/>
            <a:ext cx="88973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400" dirty="0"/>
              <a:t>Date:</a:t>
            </a:r>
            <a:endParaRPr lang="he-IL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60" y="5661248"/>
            <a:ext cx="12618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04.07.18</a:t>
            </a:r>
            <a:endParaRPr 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F4A24-F292-49D0-A7FF-A99D38BB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4800" y="6356351"/>
            <a:ext cx="769034" cy="339872"/>
          </a:xfrm>
        </p:spPr>
        <p:txBody>
          <a:bodyPr/>
          <a:lstStyle/>
          <a:p>
            <a:fld id="{703BDA89-063A-47DA-A387-28092DB9CA16}" type="slidenum">
              <a:rPr lang="he-IL" smtClean="0"/>
              <a:t>1</a:t>
            </a:fld>
            <a:endParaRPr lang="he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0BDDAF-ED09-46A1-96E5-C89FB9714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62" y="161777"/>
            <a:ext cx="2304256" cy="120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6065"/>
            <a:ext cx="8229600" cy="852704"/>
          </a:xfrm>
        </p:spPr>
        <p:txBody>
          <a:bodyPr/>
          <a:lstStyle/>
          <a:p>
            <a:pPr algn="ctr" rtl="0"/>
            <a:r>
              <a:rPr lang="en-US" dirty="0"/>
              <a:t>Neural Network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368" y="2204864"/>
            <a:ext cx="8147248" cy="2592288"/>
          </a:xfrm>
        </p:spPr>
        <p:txBody>
          <a:bodyPr>
            <a:normAutofit/>
          </a:bodyPr>
          <a:lstStyle/>
          <a:p>
            <a:pPr algn="just" rtl="0"/>
            <a:r>
              <a:rPr lang="en-US" sz="2000" dirty="0"/>
              <a:t>Artificial Neural Network is a mathematical model inspired by biological neural networks that constitute the brain. The main goal of the network is to define dependencies between input data and wanted output at a learning phase. If The model finds the dependence,  it gives the desired output on another data.</a:t>
            </a:r>
            <a:endParaRPr lang="he-IL" sz="2000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104412"/>
            <a:ext cx="4464496" cy="23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DB280-7D49-4647-8EBF-52597825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830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79370"/>
            <a:ext cx="8062664" cy="1162050"/>
          </a:xfrm>
        </p:spPr>
        <p:txBody>
          <a:bodyPr/>
          <a:lstStyle/>
          <a:p>
            <a:pPr algn="ctr"/>
            <a:r>
              <a:rPr lang="en-US" sz="5000" dirty="0"/>
              <a:t>Artificial Neural </a:t>
            </a:r>
            <a:r>
              <a:rPr lang="en-US" sz="5000" dirty="0" smtClean="0"/>
              <a:t>Network</a:t>
            </a:r>
            <a:endParaRPr lang="he-IL" sz="5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95536" y="1443234"/>
            <a:ext cx="7992888" cy="4691608"/>
          </a:xfrm>
        </p:spPr>
        <p:txBody>
          <a:bodyPr>
            <a:normAutofit/>
          </a:bodyPr>
          <a:lstStyle/>
          <a:p>
            <a:pPr marL="342900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/>
              <a:t>The model contains neurons, each neuron can communicate with other neurons from different layers</a:t>
            </a:r>
            <a:r>
              <a:rPr lang="en-US" sz="2000" dirty="0" smtClean="0"/>
              <a:t>. As </a:t>
            </a:r>
            <a:r>
              <a:rPr lang="en-US" sz="2000" dirty="0"/>
              <a:t>biological neurons, the Artificial neurons has communication, input and output signals</a:t>
            </a:r>
            <a:r>
              <a:rPr lang="en-US" sz="2000" dirty="0" smtClean="0"/>
              <a:t>. The </a:t>
            </a:r>
            <a:r>
              <a:rPr lang="en-US" sz="2000" dirty="0"/>
              <a:t>output depends on the input from a previous layer, and on the activation function of a particular neuron. Requirements </a:t>
            </a:r>
            <a:r>
              <a:rPr lang="en-US" sz="2000" dirty="0" smtClean="0"/>
              <a:t>for using NN:</a:t>
            </a:r>
            <a:endParaRPr lang="en-US" sz="2000" dirty="0"/>
          </a:p>
          <a:p>
            <a:pPr marL="982980" lvl="1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 smtClean="0"/>
              <a:t>A huge </a:t>
            </a:r>
            <a:r>
              <a:rPr lang="en-US" sz="2000" dirty="0"/>
              <a:t>amount of </a:t>
            </a:r>
            <a:r>
              <a:rPr lang="en-US" sz="2000" dirty="0" smtClean="0"/>
              <a:t>data</a:t>
            </a:r>
            <a:endParaRPr lang="en-US" sz="2000" dirty="0"/>
          </a:p>
          <a:p>
            <a:pPr marL="982980" lvl="1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 smtClean="0"/>
              <a:t>Patterns</a:t>
            </a:r>
          </a:p>
          <a:p>
            <a:pPr marL="342900" indent="-342900" rtl="0">
              <a:buSzPct val="116000"/>
              <a:buFont typeface="Arial" panose="020B0604020202020204" pitchFamily="34" charset="0"/>
              <a:buChar char="•"/>
            </a:pPr>
            <a:r>
              <a:rPr lang="en-US" sz="2000" dirty="0"/>
              <a:t>The main advantage  of NN is </a:t>
            </a:r>
            <a:endParaRPr lang="en-US" sz="2000" dirty="0" smtClean="0"/>
          </a:p>
          <a:p>
            <a:pPr rtl="0">
              <a:buSzPct val="116000"/>
            </a:pPr>
            <a:r>
              <a:rPr lang="en-US" sz="2000" dirty="0" smtClean="0"/>
              <a:t>      </a:t>
            </a:r>
            <a:r>
              <a:rPr lang="en-US" sz="2000" dirty="0" smtClean="0"/>
              <a:t>ability </a:t>
            </a:r>
            <a:r>
              <a:rPr lang="en-US" sz="2000" dirty="0"/>
              <a:t>to learn.</a:t>
            </a:r>
          </a:p>
          <a:p>
            <a:pPr marL="925830" lvl="1" indent="-285750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rtl="0"/>
            <a:endParaRPr lang="en-US" sz="2000" dirty="0"/>
          </a:p>
          <a:p>
            <a:pPr marL="925830" lvl="1" indent="-285750" rtl="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2040" y="3789039"/>
            <a:ext cx="4078397" cy="29324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42F7B-1145-4357-8AC1-A52B6EA1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765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4021"/>
            <a:ext cx="8229600" cy="852704"/>
          </a:xfrm>
        </p:spPr>
        <p:txBody>
          <a:bodyPr/>
          <a:lstStyle/>
          <a:p>
            <a:pPr algn="ctr"/>
            <a:r>
              <a:rPr lang="en-US" dirty="0"/>
              <a:t>Back-Propagation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6950" y="1484784"/>
                <a:ext cx="8568952" cy="4223494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000" dirty="0" smtClean="0"/>
                  <a:t>The purpose is to adjust weights to edges of a neural network model</a:t>
                </a:r>
                <a:r>
                  <a:rPr lang="en-US" sz="2000" dirty="0" smtClean="0"/>
                  <a:t>.</a:t>
                </a:r>
                <a:endParaRPr lang="en-US" sz="2000" dirty="0"/>
              </a:p>
              <a:p>
                <a:pPr algn="l" rtl="0"/>
                <a:r>
                  <a:rPr lang="en-US" sz="2000" dirty="0" smtClean="0"/>
                  <a:t>One of the main parameters is learning rate. Choosing </a:t>
                </a:r>
                <a:r>
                  <a:rPr lang="en-US" sz="2000" dirty="0"/>
                  <a:t>the right learning rate </a:t>
                </a:r>
                <a:r>
                  <a:rPr lang="en-US" sz="2000" dirty="0" smtClean="0"/>
                  <a:t>value can give desired NN model.</a:t>
                </a:r>
                <a:endParaRPr lang="en-US" sz="2000" dirty="0"/>
              </a:p>
              <a:p>
                <a:pPr algn="l" rtl="0"/>
                <a:r>
                  <a:rPr lang="en-US" sz="2000" dirty="0"/>
                  <a:t>Formula weights correction: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 </m:t>
                    </m:r>
                    <m:r>
                      <a:rPr lang="en-US" sz="2000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𝜂𝛿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>
                  <a:effectLst/>
                </a:endParaRPr>
              </a:p>
              <a:p>
                <a:pPr marL="0" indent="0" algn="ctr" rtl="0">
                  <a:buNone/>
                </a:pPr>
                <a:endParaRPr lang="he-IL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950" y="1484784"/>
                <a:ext cx="8568952" cy="4223494"/>
              </a:xfrm>
              <a:blipFill>
                <a:blip r:embed="rId2"/>
                <a:stretch>
                  <a:fillRect l="-427" t="-8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lated image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3356992"/>
            <a:ext cx="4647365" cy="2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42605-A985-4D1D-B6ED-1D41C566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380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78" y="648273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 smtClean="0"/>
              <a:t>Convolution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89531"/>
            <a:ext cx="8229600" cy="4736335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Convolution is used to extract important features from data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Input </a:t>
            </a:r>
            <a:r>
              <a:rPr lang="en-US" sz="2000" dirty="0"/>
              <a:t>for convolutional must be a two-dimensional matrix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Filters </a:t>
            </a:r>
            <a:r>
              <a:rPr lang="en-US" sz="2000" dirty="0"/>
              <a:t>– there is a line of filters. </a:t>
            </a:r>
            <a:endParaRPr lang="en-US" sz="2000" dirty="0" smtClean="0"/>
          </a:p>
          <a:p>
            <a:pPr algn="l" rtl="0"/>
            <a:r>
              <a:rPr lang="en-US" sz="2000" dirty="0" smtClean="0"/>
              <a:t>Each </a:t>
            </a:r>
            <a:r>
              <a:rPr lang="en-US" sz="2000" dirty="0"/>
              <a:t>filter extract different </a:t>
            </a:r>
            <a:r>
              <a:rPr lang="en-US" sz="2000" dirty="0" smtClean="0"/>
              <a:t>feature </a:t>
            </a:r>
            <a:r>
              <a:rPr lang="en-US" sz="2000" dirty="0"/>
              <a:t>by multiplying the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input </a:t>
            </a:r>
            <a:r>
              <a:rPr lang="en-US" sz="2000" dirty="0"/>
              <a:t>in filter matrix</a:t>
            </a:r>
            <a:r>
              <a:rPr lang="en-US" sz="2000" dirty="0" smtClean="0"/>
              <a:t>.</a:t>
            </a:r>
          </a:p>
          <a:p>
            <a:pPr algn="l" rtl="0"/>
            <a:r>
              <a:rPr lang="en-US" sz="2000" dirty="0" smtClean="0"/>
              <a:t>Convolution </a:t>
            </a:r>
            <a:r>
              <a:rPr lang="en-US" sz="2000" dirty="0"/>
              <a:t>applies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different </a:t>
            </a:r>
            <a:r>
              <a:rPr lang="en-US" sz="2000" dirty="0"/>
              <a:t>filters and can </a:t>
            </a:r>
            <a:endParaRPr lang="en-US" sz="2000" dirty="0" smtClean="0"/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run </a:t>
            </a:r>
            <a:r>
              <a:rPr lang="en-US" sz="2000" dirty="0"/>
              <a:t>multiple times.</a:t>
            </a:r>
            <a:endParaRPr lang="he-IL" sz="2000" dirty="0"/>
          </a:p>
        </p:txBody>
      </p:sp>
      <p:pic>
        <p:nvPicPr>
          <p:cNvPr id="5" name="Picture 4" descr="C:\mine\study\פרוקיט גמר שלב א\stride1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5"/>
            <a:ext cx="4690864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734D-EAF3-4C1D-9458-DC4F70EC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13</a:t>
            </a:fld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5364088" y="5877272"/>
            <a:ext cx="3024336" cy="64807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67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62190"/>
            <a:ext cx="8229600" cy="68258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Algorithm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75280"/>
            <a:ext cx="8229600" cy="4389120"/>
          </a:xfrm>
        </p:spPr>
        <p:txBody>
          <a:bodyPr>
            <a:normAutofit/>
          </a:bodyPr>
          <a:lstStyle/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PRAAT – recording the voice using a free software program in format .wav.</a:t>
            </a:r>
            <a:endParaRPr lang="en-US" sz="2000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Running MFCC on .wav to get </a:t>
            </a:r>
            <a:r>
              <a:rPr lang="en-US" sz="2000" dirty="0"/>
              <a:t>Mel-frequency cepstral </a:t>
            </a:r>
            <a:r>
              <a:rPr lang="en-US" sz="2000" dirty="0" smtClean="0"/>
              <a:t>coefficients.</a:t>
            </a:r>
            <a:endParaRPr lang="en-US" sz="2000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sz="2000" dirty="0" smtClean="0"/>
              <a:t>Using it as input to convolutional layer for extracting different features with 200 filters(5x5) and using this layer 20 times each time with MAXPOOL layer.</a:t>
            </a:r>
            <a:endParaRPr lang="en-US" sz="2000" dirty="0"/>
          </a:p>
          <a:p>
            <a:pPr algn="l" rtl="0"/>
            <a:endParaRPr lang="en-US" sz="2000" dirty="0"/>
          </a:p>
          <a:p>
            <a:pPr algn="l" rtl="0"/>
            <a:endParaRPr lang="he-IL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E24AD-EED4-4E2F-BFCF-FB1F758B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14</a:t>
            </a:fld>
            <a:endParaRPr lang="he-IL"/>
          </a:p>
        </p:txBody>
      </p:sp>
      <p:pic>
        <p:nvPicPr>
          <p:cNvPr id="6" name="Picture 5" descr="https://lh3.googleusercontent.com/ohuehQHYtsyk0ahRQcFDUsGU0VykiQWu6yY6lStJChXUiZrZRJKN5vkY9GTdOky1B5yqY9xfXBxJ5YHUgUOv9tDvPaJwjxwULvIXEU-QdDOU9Cp60Ln0K1PNFRnQetVYd5pzsmW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2" y="3584965"/>
            <a:ext cx="8574622" cy="239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1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61162"/>
            <a:ext cx="8229600" cy="4389120"/>
          </a:xfrm>
        </p:spPr>
        <p:txBody>
          <a:bodyPr/>
          <a:lstStyle/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 smtClean="0"/>
              <a:t>In Flatten Layer a two-dimensional matrix is converted into </a:t>
            </a:r>
          </a:p>
          <a:p>
            <a:pPr marL="0" indent="0" algn="l" rtl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one-dimensional </a:t>
            </a:r>
            <a:r>
              <a:rPr lang="en-US" sz="2000" dirty="0"/>
              <a:t>vector</a:t>
            </a:r>
            <a:r>
              <a:rPr lang="en-US" sz="2000" dirty="0" smtClean="0"/>
              <a:t>.</a:t>
            </a:r>
          </a:p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 smtClean="0"/>
              <a:t>Insert </a:t>
            </a:r>
            <a:r>
              <a:rPr lang="en-US" sz="2000" dirty="0"/>
              <a:t>feature vector to fully connected layer with rectifier activation </a:t>
            </a:r>
            <a:r>
              <a:rPr lang="en-US" sz="2000" dirty="0" smtClean="0"/>
              <a:t>function.</a:t>
            </a:r>
          </a:p>
          <a:p>
            <a:pPr marL="514350" indent="-514350" algn="l" rtl="0">
              <a:buFont typeface="+mj-lt"/>
              <a:buAutoNum type="arabicPeriod" startAt="4"/>
            </a:pPr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output from hidden layer reaches the Fully connected layer with </a:t>
            </a:r>
            <a:r>
              <a:rPr lang="en-US" sz="2000" dirty="0" smtClean="0"/>
              <a:t>Softmax </a:t>
            </a:r>
            <a:r>
              <a:rPr lang="en-US" sz="2000" dirty="0"/>
              <a:t>activation function and report the user lie probability in the voice</a:t>
            </a:r>
          </a:p>
          <a:p>
            <a:pPr algn="l" rtl="0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4CF19-5087-4D6B-AAA4-20335FBB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15</a:t>
            </a:fld>
            <a:endParaRPr lang="he-I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7544" y="678578"/>
            <a:ext cx="8229600" cy="68258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Algorithm</a:t>
            </a:r>
            <a:endParaRPr lang="he-IL" dirty="0"/>
          </a:p>
        </p:txBody>
      </p:sp>
      <p:pic>
        <p:nvPicPr>
          <p:cNvPr id="6" name="Picture 5" descr="https://lh3.googleusercontent.com/ohuehQHYtsyk0ahRQcFDUsGU0VykiQWu6yY6lStJChXUiZrZRJKN5vkY9GTdOky1B5yqY9xfXBxJ5YHUgUOv9tDvPaJwjxwULvIXEU-QdDOU9Cp60Ln0K1PNFRnQetVYd5pzsmW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6" y="3861048"/>
            <a:ext cx="8574622" cy="239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16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700056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USE CASE</a:t>
            </a:r>
            <a:endParaRPr lang="he-I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6687281" cy="551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0014E-DD8F-46F6-8B3E-C5C874E4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6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18" y="332656"/>
            <a:ext cx="8229600" cy="866360"/>
          </a:xfrm>
        </p:spPr>
        <p:txBody>
          <a:bodyPr/>
          <a:lstStyle/>
          <a:p>
            <a:pPr algn="ctr" rtl="0"/>
            <a:r>
              <a:rPr lang="en-US" dirty="0"/>
              <a:t>Class Diagram</a:t>
            </a:r>
            <a:endParaRPr lang="he-IL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1412776"/>
            <a:ext cx="8280920" cy="52330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0697F-5AEC-4ED5-B0FD-EE3EF876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59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algn="ctr" rtl="0"/>
            <a:r>
              <a:rPr lang="en-US" dirty="0"/>
              <a:t>User Interface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5148064" y="1448250"/>
            <a:ext cx="33123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Login </a:t>
            </a:r>
            <a:r>
              <a:rPr lang="en-US" sz="2000" dirty="0" smtClean="0"/>
              <a:t>Window -</a:t>
            </a:r>
          </a:p>
          <a:p>
            <a:pPr algn="ctr" rtl="0"/>
            <a:r>
              <a:rPr lang="en-US" sz="2000" dirty="0"/>
              <a:t>When somebody wants to teach the model, he must insert his credentials.</a:t>
            </a:r>
            <a:endParaRPr lang="he-IL" sz="2000" dirty="0"/>
          </a:p>
        </p:txBody>
      </p:sp>
      <p:sp>
        <p:nvSpPr>
          <p:cNvPr id="6" name="Rectangle 5"/>
          <p:cNvSpPr/>
          <p:nvPr/>
        </p:nvSpPr>
        <p:spPr>
          <a:xfrm>
            <a:off x="698275" y="4769127"/>
            <a:ext cx="29523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Welcome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The initial window at start of the program</a:t>
            </a:r>
            <a:endParaRPr lang="he-IL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DDA7C-8A67-489F-A0F3-FA7E8985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18</a:t>
            </a:fld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1A480-477C-42DA-9CF8-C0F0260062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96" y="1150208"/>
            <a:ext cx="4680520" cy="338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D30AD-C664-42B1-BDE9-D09BD0817A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37877" y="3076939"/>
            <a:ext cx="4680520" cy="33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Vladimirb\AppData\Local\Microsoft\Windows\INetCache\Content.Word\35847103_10217575270200365_1256713396519174144_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996952"/>
            <a:ext cx="2485390" cy="10941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29806" y="5143189"/>
            <a:ext cx="37112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2000" dirty="0"/>
              <a:t>Settings Window </a:t>
            </a:r>
            <a:r>
              <a:rPr lang="en-US" sz="2000" dirty="0" smtClean="0"/>
              <a:t>– </a:t>
            </a:r>
          </a:p>
          <a:p>
            <a:pPr algn="ctr" rtl="0"/>
            <a:r>
              <a:rPr lang="en-US" sz="2000" dirty="0" smtClean="0"/>
              <a:t>Giving </a:t>
            </a:r>
            <a:r>
              <a:rPr lang="en-US" sz="2000" dirty="0"/>
              <a:t>the opportunity to teach </a:t>
            </a:r>
            <a:endParaRPr lang="en-US" sz="2000" dirty="0" smtClean="0"/>
          </a:p>
          <a:p>
            <a:pPr algn="ctr" rtl="0"/>
            <a:r>
              <a:rPr lang="en-US" sz="2000" dirty="0" smtClean="0"/>
              <a:t>the </a:t>
            </a:r>
            <a:r>
              <a:rPr lang="en-US" sz="2000" dirty="0"/>
              <a:t>model options of </a:t>
            </a:r>
            <a:r>
              <a:rPr lang="en-US" sz="2000" dirty="0" smtClean="0"/>
              <a:t>changing</a:t>
            </a:r>
          </a:p>
          <a:p>
            <a:pPr algn="ctr" rtl="0"/>
            <a:r>
              <a:rPr lang="en-US" sz="2000" dirty="0" smtClean="0"/>
              <a:t> </a:t>
            </a:r>
            <a:r>
              <a:rPr lang="en-US" sz="2000" dirty="0"/>
              <a:t>parameters and data source. </a:t>
            </a:r>
            <a:endParaRPr lang="he-IL" sz="2000" dirty="0"/>
          </a:p>
        </p:txBody>
      </p:sp>
      <p:sp>
        <p:nvSpPr>
          <p:cNvPr id="4" name="Rectangle 3"/>
          <p:cNvSpPr/>
          <p:nvPr/>
        </p:nvSpPr>
        <p:spPr>
          <a:xfrm>
            <a:off x="4915209" y="4193818"/>
            <a:ext cx="28234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2000" dirty="0"/>
              <a:t>Save Model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Asking if the user wants</a:t>
            </a:r>
          </a:p>
          <a:p>
            <a:pPr algn="ctr" rtl="0"/>
            <a:r>
              <a:rPr lang="en-US" sz="2000" dirty="0" smtClean="0"/>
              <a:t>to store the model </a:t>
            </a:r>
          </a:p>
          <a:p>
            <a:pPr algn="ctr" rtl="0"/>
            <a:r>
              <a:rPr lang="en-US" sz="2000" dirty="0" smtClean="0"/>
              <a:t>to use it after.</a:t>
            </a:r>
            <a:endParaRPr lang="he-IL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/>
              <a:t>User Interface</a:t>
            </a:r>
            <a:endParaRPr lang="he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AF108-750A-4CB2-8369-3D5B79E8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19</a:t>
            </a:fld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C11C0-7402-494F-9AF0-112159F0EF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0892" y="1389503"/>
            <a:ext cx="4229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/>
              <a:t>Behavioral Sciences</a:t>
            </a:r>
          </a:p>
          <a:p>
            <a:pPr algn="l" rtl="0"/>
            <a:r>
              <a:rPr lang="en-US" sz="2000" dirty="0"/>
              <a:t>Known Techniques:</a:t>
            </a:r>
          </a:p>
          <a:p>
            <a:pPr lvl="1" algn="l" rtl="0"/>
            <a:r>
              <a:rPr lang="en-US" sz="2000" dirty="0"/>
              <a:t>Polygraph</a:t>
            </a:r>
          </a:p>
          <a:p>
            <a:pPr lvl="1" algn="l" rtl="0"/>
            <a:r>
              <a:rPr lang="en-US" sz="2000" dirty="0"/>
              <a:t>Lie detection using Neural network article</a:t>
            </a:r>
          </a:p>
        </p:txBody>
      </p:sp>
      <p:pic>
        <p:nvPicPr>
          <p:cNvPr id="2050" name="Picture 2" descr="C:\mine\study\פרוקיט גמר שלב א\New folder\13722112_f5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49080"/>
            <a:ext cx="3208635" cy="2134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mine\study\פרוקיט גמר שלב א\New folder\neural_diagr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331" y="3939263"/>
            <a:ext cx="5491468" cy="284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BE43A-8B45-48FF-B4F2-93DA80FC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49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7532"/>
            <a:ext cx="8229600" cy="1143000"/>
          </a:xfrm>
        </p:spPr>
        <p:txBody>
          <a:bodyPr/>
          <a:lstStyle/>
          <a:p>
            <a:pPr algn="ctr" rtl="0"/>
            <a:r>
              <a:rPr lang="en-US" dirty="0"/>
              <a:t>User Interface</a:t>
            </a:r>
            <a:endParaRPr lang="he-IL" dirty="0"/>
          </a:p>
        </p:txBody>
      </p:sp>
      <p:sp>
        <p:nvSpPr>
          <p:cNvPr id="3" name="Rectangle 2"/>
          <p:cNvSpPr/>
          <p:nvPr/>
        </p:nvSpPr>
        <p:spPr>
          <a:xfrm>
            <a:off x="3139729" y="1432008"/>
            <a:ext cx="28427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2000" dirty="0"/>
              <a:t>Prediction </a:t>
            </a:r>
            <a:r>
              <a:rPr lang="en-US" sz="2000" dirty="0" smtClean="0"/>
              <a:t>Window - </a:t>
            </a:r>
          </a:p>
          <a:p>
            <a:pPr algn="ctr" rtl="0"/>
            <a:r>
              <a:rPr lang="en-US" sz="2000" dirty="0" smtClean="0"/>
              <a:t>Giving the option which</a:t>
            </a:r>
          </a:p>
          <a:p>
            <a:pPr algn="ctr" rtl="0"/>
            <a:r>
              <a:rPr lang="en-US" sz="2000" dirty="0" smtClean="0"/>
              <a:t>data source to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95F1-DF28-4D36-93C8-B67561A8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20</a:t>
            </a:fld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550415-361F-4E43-8B77-B5AD58E0B6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23989" y="2780928"/>
            <a:ext cx="4229100" cy="2990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9018E7-3817-4C6D-8F60-9E68AE4BF0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7813" y="1367160"/>
            <a:ext cx="5183505" cy="5072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918AB8-71B3-47D6-97B9-433DD1D8F6CF}"/>
              </a:ext>
            </a:extLst>
          </p:cNvPr>
          <p:cNvSpPr/>
          <p:nvPr/>
        </p:nvSpPr>
        <p:spPr>
          <a:xfrm>
            <a:off x="0" y="2032172"/>
            <a:ext cx="27239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2000" dirty="0"/>
              <a:t>Monitoring </a:t>
            </a:r>
            <a:r>
              <a:rPr lang="en-US" sz="2000" dirty="0" smtClean="0"/>
              <a:t>Window - </a:t>
            </a:r>
            <a:endParaRPr lang="he-IL" sz="2000" dirty="0" smtClean="0"/>
          </a:p>
          <a:p>
            <a:pPr algn="ctr"/>
            <a:r>
              <a:rPr lang="en-US" sz="2000" dirty="0" smtClean="0"/>
              <a:t>Gives the option to monitor</a:t>
            </a:r>
          </a:p>
          <a:p>
            <a:pPr algn="ctr" rtl="0"/>
            <a:r>
              <a:rPr lang="en-US" sz="2000" dirty="0"/>
              <a:t>t</a:t>
            </a:r>
            <a:r>
              <a:rPr lang="en-US" sz="2000" dirty="0" smtClean="0"/>
              <a:t>he process.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72330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22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Testing Plan</a:t>
            </a:r>
            <a:endParaRPr lang="he-I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124273"/>
              </p:ext>
            </p:extLst>
          </p:nvPr>
        </p:nvGraphicFramePr>
        <p:xfrm>
          <a:off x="323528" y="1340768"/>
          <a:ext cx="8229600" cy="540004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7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9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Expected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Test description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Test</a:t>
                      </a:r>
                      <a:r>
                        <a:rPr lang="en-US" baseline="0" dirty="0"/>
                        <a:t> name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Open</a:t>
                      </a:r>
                      <a:r>
                        <a:rPr lang="en-US" baseline="0" dirty="0"/>
                        <a:t> PRAAT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Validate communication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with external program.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/>
                      <a:r>
                        <a:rPr lang="en-US" dirty="0"/>
                        <a:t>Communication</a:t>
                      </a:r>
                      <a:r>
                        <a:rPr lang="en-US" baseline="0" dirty="0"/>
                        <a:t> with PRAAT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File saved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Validation</a:t>
                      </a:r>
                      <a:r>
                        <a:rPr lang="en-US" baseline="0" dirty="0"/>
                        <a:t> store permission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Store recorded</a:t>
                      </a:r>
                      <a:r>
                        <a:rPr lang="en-US" baseline="0" dirty="0"/>
                        <a:t> file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The same values with minimal</a:t>
                      </a:r>
                      <a:r>
                        <a:rPr lang="en-US" baseline="0" dirty="0"/>
                        <a:t> error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Validate</a:t>
                      </a:r>
                      <a:r>
                        <a:rPr lang="en-US" baseline="0" dirty="0"/>
                        <a:t> each function in MFCC like FFT, Mel-Scale and IFFT using the same functions in MATLAB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MFCC validation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Choose top</a:t>
                      </a:r>
                      <a:r>
                        <a:rPr lang="en-US" baseline="0" dirty="0"/>
                        <a:t> 200 filters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Find</a:t>
                      </a:r>
                      <a:r>
                        <a:rPr lang="en-US" baseline="0" dirty="0"/>
                        <a:t> filters to give best result for our model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Convolution</a:t>
                      </a:r>
                      <a:r>
                        <a:rPr lang="en-US" baseline="0" dirty="0"/>
                        <a:t> filters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Display</a:t>
                      </a:r>
                      <a:r>
                        <a:rPr lang="en-US" baseline="0" dirty="0"/>
                        <a:t> error window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Insert invalid</a:t>
                      </a:r>
                      <a:r>
                        <a:rPr lang="en-US" baseline="0" dirty="0"/>
                        <a:t> parameters for CNN settings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Validation parameters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Display login</a:t>
                      </a:r>
                      <a:r>
                        <a:rPr lang="en-US" baseline="0" dirty="0"/>
                        <a:t> window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Give only to</a:t>
                      </a:r>
                      <a:r>
                        <a:rPr lang="en-US" baseline="0" dirty="0"/>
                        <a:t> users with password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Settings</a:t>
                      </a:r>
                      <a:r>
                        <a:rPr lang="en-US" baseline="0" dirty="0"/>
                        <a:t> open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The same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Insert the same file</a:t>
                      </a:r>
                      <a:r>
                        <a:rPr lang="en-US" baseline="0" dirty="0"/>
                        <a:t> twice to the model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rtl="0"/>
                      <a:r>
                        <a:rPr lang="en-US" dirty="0"/>
                        <a:t>Validate</a:t>
                      </a:r>
                      <a:r>
                        <a:rPr lang="en-US" baseline="0" dirty="0"/>
                        <a:t> CNN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30CA6B-4F00-4861-AA72-711B0C0C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81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Expected Result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We expect that applying of the Convolutional Neural Network methodology can lead to </a:t>
            </a:r>
            <a:r>
              <a:rPr lang="en-US" dirty="0" smtClean="0"/>
              <a:t>a much </a:t>
            </a:r>
            <a:r>
              <a:rPr lang="en-US" dirty="0"/>
              <a:t>higher resolution in the speech patterns recognition.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D7FFB-C9D7-4E09-8A9A-C7666CE1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22</a:t>
            </a:fld>
            <a:endParaRPr lang="he-IL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15857"/>
            <a:ext cx="3408076" cy="34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New Approach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BD664-032F-4C46-9F42-EAB2557E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3</a:t>
            </a:fld>
            <a:endParaRPr lang="he-IL"/>
          </a:p>
        </p:txBody>
      </p:sp>
      <p:pic>
        <p:nvPicPr>
          <p:cNvPr id="5" name="Content Placeholder 4" descr="https://lh3.googleusercontent.com/ohuehQHYtsyk0ahRQcFDUsGU0VykiQWu6yY6lStJChXUiZrZRJKN5vkY9GTdOky1B5yqY9xfXBxJ5YHUgUOv9tDvPaJwjxwULvIXEU-QdDOU9Cp60Ln0K1PNFRnQetVYd5pzsmWm">
            <a:extLst>
              <a:ext uri="{FF2B5EF4-FFF2-40B4-BE49-F238E27FC236}">
                <a16:creationId xmlns:a16="http://schemas.microsoft.com/office/drawing/2014/main" id="{3080DDAB-95CA-4D43-A7F8-240B21513F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8229600" cy="29314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23527" y="2281619"/>
            <a:ext cx="8712969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0"/>
            <a:r>
              <a:rPr lang="en-US" sz="2000" dirty="0"/>
              <a:t>In our project, we introduce a new method to recognize a lie. We use a convolutional neural network (CNN). </a:t>
            </a:r>
            <a:r>
              <a:rPr lang="en-US" sz="2000" dirty="0" smtClean="0"/>
              <a:t>This </a:t>
            </a:r>
            <a:r>
              <a:rPr lang="en-US" sz="2000" dirty="0"/>
              <a:t>approach gives the opportunity to analyze the voice deeper</a:t>
            </a:r>
            <a:r>
              <a:rPr lang="en-US" sz="2000" dirty="0" smtClean="0"/>
              <a:t>. </a:t>
            </a:r>
            <a:r>
              <a:rPr lang="en-US" sz="2000" dirty="0"/>
              <a:t>We believe that this method will give the best result and the CNN will discover the dependency between human voice and </a:t>
            </a:r>
            <a:r>
              <a:rPr lang="en-US" dirty="0"/>
              <a:t>lie.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325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Background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1279624"/>
          </a:xfrm>
        </p:spPr>
        <p:txBody>
          <a:bodyPr>
            <a:noAutofit/>
          </a:bodyPr>
          <a:lstStyle/>
          <a:p>
            <a:pPr marL="274320" lvl="1" indent="-274320" algn="l" rtl="0">
              <a:buClr>
                <a:schemeClr val="accent3"/>
              </a:buClr>
              <a:buSzPct val="95000"/>
            </a:pPr>
            <a:r>
              <a:rPr lang="en-US" sz="2000" dirty="0" smtClean="0"/>
              <a:t>Sound</a:t>
            </a:r>
            <a:endParaRPr lang="en-US" sz="2000" dirty="0"/>
          </a:p>
          <a:p>
            <a:pPr marL="548640" lvl="2" indent="-274320" algn="l" rtl="0">
              <a:buClr>
                <a:schemeClr val="accent3"/>
              </a:buClr>
              <a:buSzPct val="95000"/>
            </a:pPr>
            <a:r>
              <a:rPr lang="en-US" sz="2000" dirty="0" smtClean="0"/>
              <a:t>Sound is a type of energy that travels in waves , the waves are generated by vibration source which pushes particles of air to all directions   </a:t>
            </a:r>
          </a:p>
          <a:p>
            <a:pPr marL="548640" lvl="2" indent="-274320" algn="l" rtl="0">
              <a:buClr>
                <a:schemeClr val="accent3"/>
              </a:buClr>
              <a:buSzPct val="95000"/>
            </a:pPr>
            <a:r>
              <a:rPr lang="en-US" sz="2000" dirty="0" smtClean="0"/>
              <a:t>Once the sound wave reaches the ear , it will be transformed into electrical pulses and sent to the brain.</a:t>
            </a:r>
          </a:p>
        </p:txBody>
      </p:sp>
      <p:pic>
        <p:nvPicPr>
          <p:cNvPr id="2050" name="Picture 2" descr="Image result for longitudinal wav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5"/>
          <a:stretch/>
        </p:blipFill>
        <p:spPr bwMode="auto">
          <a:xfrm>
            <a:off x="1259632" y="3523475"/>
            <a:ext cx="3672408" cy="307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3"/>
          <a:stretch/>
        </p:blipFill>
        <p:spPr bwMode="auto">
          <a:xfrm>
            <a:off x="5148064" y="3523475"/>
            <a:ext cx="2470133" cy="328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0AC3F-6856-4145-AA2B-9BC3D354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89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Background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69" y="1340768"/>
            <a:ext cx="8229600" cy="1008112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Waves</a:t>
            </a:r>
          </a:p>
          <a:p>
            <a:pPr lvl="1" algn="l" rtl="0"/>
            <a:r>
              <a:rPr lang="en-US" sz="2000" dirty="0"/>
              <a:t>Longitudinal waves - Sound</a:t>
            </a:r>
          </a:p>
        </p:txBody>
      </p:sp>
      <p:pic>
        <p:nvPicPr>
          <p:cNvPr id="1030" name="Picture 6" descr="https://upload.wikimedia.org/wikipedia/commons/6/62/Onde_compression_impulsion_1d_30_peti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18" y="2252234"/>
            <a:ext cx="2448272" cy="185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Ondes_compression_2d_20_petit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34" y="2177269"/>
            <a:ext cx="2646274" cy="2004191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5369" y="4309495"/>
            <a:ext cx="4404663" cy="6078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r" rtl="1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r" rtl="1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r" rtl="1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r" rtl="1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r" rtl="1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r" rtl="1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r" rtl="1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r" rtl="1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sz="2000" dirty="0"/>
              <a:t>Analog and Digital signals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68059" y="3920903"/>
            <a:ext cx="24905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1600" dirty="0"/>
              <a:t>Plane pressure pulse wave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5980" y="3963448"/>
            <a:ext cx="3542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Omnidirectional pulse wave on a 2d grid</a:t>
            </a:r>
            <a:endParaRPr lang="he-I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3B004-07A3-4A64-8D8A-B6D141C0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5</a:t>
            </a:fld>
            <a:endParaRPr lang="he-IL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3" y="4839462"/>
            <a:ext cx="3139196" cy="13027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1" y="4861149"/>
            <a:ext cx="3346665" cy="13130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87" y="5323160"/>
            <a:ext cx="389037" cy="389037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3016980" y="5383779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ight Arrow 24"/>
          <p:cNvSpPr/>
          <p:nvPr/>
        </p:nvSpPr>
        <p:spPr>
          <a:xfrm>
            <a:off x="3708824" y="5362882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61" y="4892021"/>
            <a:ext cx="1767308" cy="1313376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6778200" y="5496173"/>
            <a:ext cx="330884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95" y="5723793"/>
            <a:ext cx="356489" cy="3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9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8" grpId="0"/>
      <p:bldP spid="11" grpId="0"/>
      <p:bldP spid="24" grpId="0" animBg="1"/>
      <p:bldP spid="25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19256" cy="1356760"/>
          </a:xfrm>
        </p:spPr>
        <p:txBody>
          <a:bodyPr>
            <a:noAutofit/>
          </a:bodyPr>
          <a:lstStyle/>
          <a:p>
            <a:pPr algn="ctr" rtl="0"/>
            <a:r>
              <a:rPr lang="en-US" dirty="0"/>
              <a:t>Mel-frequency cepstral coefficients (MFCCs)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075240" cy="4581116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/>
              <a:t>Mel Frequency Cepstral Coefficient (MFCC) is commonly used in </a:t>
            </a:r>
            <a:r>
              <a:rPr lang="en-US" sz="2000" dirty="0" smtClean="0"/>
              <a:t>a </a:t>
            </a:r>
            <a:r>
              <a:rPr lang="en-US" sz="2000" dirty="0"/>
              <a:t>speech recognition process and in the analyzing speech signal. The pre-step in the speech recognition system is </a:t>
            </a:r>
            <a:r>
              <a:rPr lang="en-US" sz="2000" dirty="0" smtClean="0"/>
              <a:t>identification of </a:t>
            </a:r>
            <a:r>
              <a:rPr lang="en-US" sz="2000" dirty="0"/>
              <a:t>the components of </a:t>
            </a:r>
            <a:r>
              <a:rPr lang="en-US" sz="2000" dirty="0" smtClean="0"/>
              <a:t>a </a:t>
            </a:r>
            <a:r>
              <a:rPr lang="en-US" sz="2000" dirty="0"/>
              <a:t>signal. </a:t>
            </a:r>
            <a:endParaRPr lang="he-IL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00D6D6-C370-4F9F-BC5E-DDDBAA7FEC82}"/>
              </a:ext>
            </a:extLst>
          </p:cNvPr>
          <p:cNvSpPr/>
          <p:nvPr/>
        </p:nvSpPr>
        <p:spPr>
          <a:xfrm>
            <a:off x="1435917" y="4066427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Framing and blocking</a:t>
            </a:r>
            <a:endParaRPr lang="x-none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B04AD5-BEFC-40A9-9CA1-D44DD113C15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2691" y="4390463"/>
            <a:ext cx="47322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4D9E8B-94D5-46D9-BCDF-01E3A39AD762}"/>
              </a:ext>
            </a:extLst>
          </p:cNvPr>
          <p:cNvSpPr txBox="1"/>
          <p:nvPr/>
        </p:nvSpPr>
        <p:spPr>
          <a:xfrm>
            <a:off x="248292" y="4741895"/>
            <a:ext cx="118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MFCC coefficients</a:t>
            </a:r>
            <a:endParaRPr lang="x-none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75A296-C686-4F16-B6F6-725B1DA89A60}"/>
              </a:ext>
            </a:extLst>
          </p:cNvPr>
          <p:cNvSpPr/>
          <p:nvPr/>
        </p:nvSpPr>
        <p:spPr>
          <a:xfrm>
            <a:off x="3747644" y="4066427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Windowing</a:t>
            </a:r>
            <a:endParaRPr lang="x-none" sz="1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A7F539-BE89-4255-901F-1E325212C0B4}"/>
              </a:ext>
            </a:extLst>
          </p:cNvPr>
          <p:cNvCxnSpPr>
            <a:cxnSpLocks/>
          </p:cNvCxnSpPr>
          <p:nvPr/>
        </p:nvCxnSpPr>
        <p:spPr>
          <a:xfrm>
            <a:off x="3233242" y="4390463"/>
            <a:ext cx="51440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60FBC5-E98B-4FFB-974A-A1DA6C79BDF6}"/>
              </a:ext>
            </a:extLst>
          </p:cNvPr>
          <p:cNvSpPr/>
          <p:nvPr/>
        </p:nvSpPr>
        <p:spPr>
          <a:xfrm>
            <a:off x="6044428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FFT</a:t>
            </a:r>
            <a:endParaRPr lang="x-none" sz="16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D3DEAE7-C3A8-4C05-9E2F-F70D12492264}"/>
              </a:ext>
            </a:extLst>
          </p:cNvPr>
          <p:cNvCxnSpPr>
            <a:stCxn id="14" idx="3"/>
            <a:endCxn id="16" idx="0"/>
          </p:cNvCxnSpPr>
          <p:nvPr/>
        </p:nvCxnSpPr>
        <p:spPr>
          <a:xfrm>
            <a:off x="5547844" y="4390463"/>
            <a:ext cx="1396684" cy="612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94959C-D244-445A-8239-60FD5B8AB80B}"/>
              </a:ext>
            </a:extLst>
          </p:cNvPr>
          <p:cNvSpPr/>
          <p:nvPr/>
        </p:nvSpPr>
        <p:spPr>
          <a:xfrm>
            <a:off x="3747644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Mel-Scale</a:t>
            </a:r>
            <a:endParaRPr lang="x-none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4C48C0-BAFC-43D8-BC77-5B283422B8E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flipH="1">
            <a:off x="5547844" y="5326567"/>
            <a:ext cx="49658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FF8A19-93DD-46D7-BB6E-17DC43F0C1AB}"/>
              </a:ext>
            </a:extLst>
          </p:cNvPr>
          <p:cNvSpPr/>
          <p:nvPr/>
        </p:nvSpPr>
        <p:spPr>
          <a:xfrm>
            <a:off x="1435916" y="5002531"/>
            <a:ext cx="1800200" cy="6480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IFFT</a:t>
            </a:r>
            <a:endParaRPr lang="x-none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129959-911D-472E-B77A-70AFB9D34797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>
            <a:off x="3236116" y="5326567"/>
            <a:ext cx="51152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AB2753-F0CD-4057-BABB-EBDA56CE101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962691" y="5326567"/>
            <a:ext cx="47322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445D953-D226-4747-B41C-5E39427E7784}"/>
              </a:ext>
            </a:extLst>
          </p:cNvPr>
          <p:cNvSpPr txBox="1"/>
          <p:nvPr/>
        </p:nvSpPr>
        <p:spPr>
          <a:xfrm>
            <a:off x="660592" y="4027029"/>
            <a:ext cx="769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Speech</a:t>
            </a:r>
            <a:endParaRPr lang="x-none" sz="1400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7BA28732-07D1-47E8-957A-28BF7F0F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25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4" grpId="0" animBg="1"/>
      <p:bldP spid="16" grpId="0" animBg="1"/>
      <p:bldP spid="22" grpId="0" animBg="1"/>
      <p:bldP spid="29" grpId="0" animBg="1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47088"/>
            <a:ext cx="8206855" cy="1800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88" y="4061368"/>
            <a:ext cx="8226660" cy="2175944"/>
          </a:xfrm>
          <a:prstGeom prst="rect">
            <a:avLst/>
          </a:prstGeom>
        </p:spPr>
      </p:pic>
      <p:sp>
        <p:nvSpPr>
          <p:cNvPr id="31" name="Down Arrow 30"/>
          <p:cNvSpPr/>
          <p:nvPr/>
        </p:nvSpPr>
        <p:spPr>
          <a:xfrm>
            <a:off x="4482734" y="3545336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TextBox 31"/>
          <p:cNvSpPr txBox="1"/>
          <p:nvPr/>
        </p:nvSpPr>
        <p:spPr>
          <a:xfrm>
            <a:off x="1547664" y="3647288"/>
            <a:ext cx="288032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Framing and blocking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8D8B5C-3C19-4998-90B9-6D25EAD8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998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7884368" cy="2184742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0" y="4531881"/>
            <a:ext cx="7566108" cy="229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38BF1-69C0-4C94-8B7F-0738D605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8</a:t>
            </a:fld>
            <a:endParaRPr lang="he-IL"/>
          </a:p>
        </p:txBody>
      </p:sp>
      <p:sp>
        <p:nvSpPr>
          <p:cNvPr id="52" name="Down Arrow 51"/>
          <p:cNvSpPr/>
          <p:nvPr/>
        </p:nvSpPr>
        <p:spPr>
          <a:xfrm>
            <a:off x="4202073" y="4437112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TextBox 52"/>
          <p:cNvSpPr txBox="1"/>
          <p:nvPr/>
        </p:nvSpPr>
        <p:spPr>
          <a:xfrm>
            <a:off x="4997603" y="4608706"/>
            <a:ext cx="14165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Mel-Filters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E0A879-02D0-418F-A43C-5A76AA3D98BA}"/>
              </a:ext>
            </a:extLst>
          </p:cNvPr>
          <p:cNvSpPr txBox="1"/>
          <p:nvPr/>
        </p:nvSpPr>
        <p:spPr>
          <a:xfrm>
            <a:off x="2843808" y="4578547"/>
            <a:ext cx="13134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Spectrum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169368" y="3669772"/>
            <a:ext cx="7244183" cy="693658"/>
            <a:chOff x="1169368" y="3669772"/>
            <a:chExt cx="7244183" cy="69365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8539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16936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4543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2940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0547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8944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46551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24948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75354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53752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11358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9756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47362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25760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833664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617640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412169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90567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48173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6571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484177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62575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201816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985792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548984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7382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584988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63386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620992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99390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6569968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353944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685800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64197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721804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700201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7578080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362056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7866112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650088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8197527" y="3669772"/>
              <a:ext cx="0" cy="360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981503" y="4101820"/>
              <a:ext cx="432048" cy="261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FFT</a:t>
              </a:r>
              <a:endParaRPr lang="he-IL" sz="11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82126" y="1286756"/>
            <a:ext cx="3990274" cy="597619"/>
            <a:chOff x="4519010" y="1057018"/>
            <a:chExt cx="3990274" cy="597619"/>
          </a:xfrm>
        </p:grpSpPr>
        <p:sp>
          <p:nvSpPr>
            <p:cNvPr id="5" name="Down Arrow 4"/>
            <p:cNvSpPr/>
            <p:nvPr/>
          </p:nvSpPr>
          <p:spPr>
            <a:xfrm>
              <a:off x="4519010" y="1057018"/>
              <a:ext cx="576064" cy="576064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19618" y="1285305"/>
              <a:ext cx="3689666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Windowing ( Hamming window)</a:t>
              </a:r>
              <a:endParaRPr lang="he-I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459777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827584" y="4437112"/>
            <a:ext cx="78592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79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/>
          <p:cNvSpPr/>
          <p:nvPr/>
        </p:nvSpPr>
        <p:spPr>
          <a:xfrm>
            <a:off x="4644008" y="1467052"/>
            <a:ext cx="576064" cy="57606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5202864" y="1467052"/>
            <a:ext cx="368966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IFFT</a:t>
            </a:r>
            <a:endParaRPr lang="he-I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15124"/>
            <a:ext cx="4879447" cy="43382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EFC95-EC28-47A4-9A20-C2B7A4E8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DA89-063A-47DA-A387-28092DB9CA16}" type="slidenum">
              <a:rPr lang="he-IL" smtClean="0"/>
              <a:t>9</a:t>
            </a:fld>
            <a:endParaRPr lang="he-IL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9777" y="116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MFCC Algorithm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750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1924</TotalTime>
  <Words>843</Words>
  <Application>Microsoft Office PowerPoint</Application>
  <PresentationFormat>On-screen Show (4:3)</PresentationFormat>
  <Paragraphs>174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Constantia</vt:lpstr>
      <vt:lpstr>David</vt:lpstr>
      <vt:lpstr>Tahoma</vt:lpstr>
      <vt:lpstr>Times New Roman</vt:lpstr>
      <vt:lpstr>Wingdings 2</vt:lpstr>
      <vt:lpstr>Flow</vt:lpstr>
      <vt:lpstr>Lie Detection using Convolutional Neural Network</vt:lpstr>
      <vt:lpstr>Introduction</vt:lpstr>
      <vt:lpstr>New Approach</vt:lpstr>
      <vt:lpstr>Background</vt:lpstr>
      <vt:lpstr>Background</vt:lpstr>
      <vt:lpstr>Mel-frequency cepstral coefficients (MFCCs) </vt:lpstr>
      <vt:lpstr>MFCC Algorithm</vt:lpstr>
      <vt:lpstr>MFCC Algorithm</vt:lpstr>
      <vt:lpstr>MFCC Algorithm</vt:lpstr>
      <vt:lpstr>Neural Network</vt:lpstr>
      <vt:lpstr>Artificial Neural Network</vt:lpstr>
      <vt:lpstr>Back-Propagation</vt:lpstr>
      <vt:lpstr>Convolution</vt:lpstr>
      <vt:lpstr>Algorithm</vt:lpstr>
      <vt:lpstr>Algorithm</vt:lpstr>
      <vt:lpstr>USE CASE</vt:lpstr>
      <vt:lpstr>Class Diagram</vt:lpstr>
      <vt:lpstr>User Interface</vt:lpstr>
      <vt:lpstr>PowerPoint Presentation</vt:lpstr>
      <vt:lpstr>User Interface</vt:lpstr>
      <vt:lpstr>Testing Plan</vt:lpstr>
      <vt:lpstr>Expected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</dc:title>
  <dc:creator>Vladimir Balagula</dc:creator>
  <cp:lastModifiedBy>Windows User</cp:lastModifiedBy>
  <cp:revision>277</cp:revision>
  <cp:lastPrinted>2018-07-04T09:19:10Z</cp:lastPrinted>
  <dcterms:created xsi:type="dcterms:W3CDTF">2018-06-22T10:31:43Z</dcterms:created>
  <dcterms:modified xsi:type="dcterms:W3CDTF">2018-07-04T09:21:13Z</dcterms:modified>
</cp:coreProperties>
</file>